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6" r:id="rId2"/>
  </p:sldIdLst>
  <p:sldSz cx="12198350" cy="6859588"/>
  <p:notesSz cx="9144000" cy="6858000"/>
  <p:defaultTextStyle>
    <a:defPPr>
      <a:defRPr lang="de-DE"/>
    </a:defPPr>
    <a:lvl1pPr marL="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14" d="100"/>
          <a:sy n="114" d="100"/>
        </p:scale>
        <p:origin x="468" y="288"/>
      </p:cViewPr>
      <p:guideLst>
        <p:guide orient="horz" pos="2161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167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16825-00A8-44AC-AFD8-135A6994A320}" type="datetimeFigureOut">
              <a:rPr lang="de-DE" smtClean="0"/>
              <a:t>10.06.2022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4560E-2537-4E84-BCC6-75EC7FA40E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004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B2F6B-0479-48D3-8E5D-FB56B54D85FA}" type="datetimeFigureOut">
              <a:rPr lang="en-US" smtClean="0"/>
              <a:t>6/10/2022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A3AD7-612D-4BA8-A7E1-1736764F482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4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9573" y="2198591"/>
            <a:ext cx="11377613" cy="132623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-2594281" y="-2"/>
            <a:ext cx="2257175" cy="93815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</a:pPr>
            <a:r>
              <a:rPr lang="en-US" altLang="de-DE" sz="1500" b="1" u="sng" dirty="0">
                <a:solidFill>
                  <a:schemeClr val="tx1"/>
                </a:solidFill>
              </a:rPr>
              <a:t>SPELLING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>
                <a:solidFill>
                  <a:schemeClr val="tx1"/>
                </a:solidFill>
              </a:rPr>
              <a:t>Preferred</a:t>
            </a:r>
            <a:r>
              <a:rPr lang="en-US" altLang="de-DE" sz="1500" b="0" baseline="0" dirty="0">
                <a:solidFill>
                  <a:schemeClr val="tx1"/>
                </a:solidFill>
              </a:rPr>
              <a:t> language for all charts is English.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>
                <a:solidFill>
                  <a:schemeClr val="tx1"/>
                </a:solidFill>
              </a:rPr>
              <a:t>TDK and EPCOS is always written</a:t>
            </a:r>
            <a:r>
              <a:rPr lang="en-US" altLang="de-DE" sz="1500" b="0" baseline="0" dirty="0">
                <a:solidFill>
                  <a:schemeClr val="tx1"/>
                </a:solidFill>
              </a:rPr>
              <a:t> </a:t>
            </a:r>
            <a:r>
              <a:rPr lang="en-US" altLang="de-DE" sz="1500" b="0" dirty="0">
                <a:solidFill>
                  <a:schemeClr val="tx1"/>
                </a:solidFill>
              </a:rPr>
              <a:t>in capital letters.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</a:pPr>
            <a:r>
              <a:rPr lang="en-US" altLang="de-DE" sz="1500" b="1" dirty="0">
                <a:solidFill>
                  <a:schemeClr val="tx1"/>
                </a:solidFill>
              </a:rPr>
              <a:t>Numerical formats	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No quotation marks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in numbers, e.g. 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2,222,000 instead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of  2”222’000.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Use numbers with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a comma up from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4 numbers, e.g. 1000,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but 50,000.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The decimal sign in English is a point,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e.g. 3.5.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>
                <a:solidFill>
                  <a:schemeClr val="tx1"/>
                </a:solidFill>
              </a:rPr>
              <a:t>Percentages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Use percent sign without a space, e.g. 50%.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>
                <a:solidFill>
                  <a:schemeClr val="tx1"/>
                </a:solidFill>
              </a:rPr>
              <a:t>Quantities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Add space between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number and unit, e.g. </a:t>
            </a:r>
            <a:br>
              <a:rPr lang="en-US" altLang="de-DE" sz="1500" dirty="0">
                <a:solidFill>
                  <a:schemeClr val="tx1"/>
                </a:solidFill>
              </a:rPr>
            </a:br>
            <a:r>
              <a:rPr lang="en-US" altLang="de-DE" sz="1500" dirty="0">
                <a:solidFill>
                  <a:schemeClr val="tx1"/>
                </a:solidFill>
              </a:rPr>
              <a:t>20 V.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>
                <a:solidFill>
                  <a:schemeClr val="tx1"/>
                </a:solidFill>
              </a:rPr>
              <a:t>Headlines and chart contents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>
                <a:solidFill>
                  <a:schemeClr val="tx1"/>
                </a:solidFill>
              </a:rPr>
              <a:t>Capitalize only the first word.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>
                <a:solidFill>
                  <a:schemeClr val="tx1"/>
                </a:solidFill>
              </a:rPr>
              <a:t>Dimensions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Add spaces between numbers and multiplication</a:t>
            </a:r>
            <a:r>
              <a:rPr lang="en-US" altLang="de-DE" sz="1500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signs, </a:t>
            </a:r>
            <a:b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e.g. 2 x 3 x 4 mm³.</a:t>
            </a:r>
          </a:p>
          <a:p>
            <a:pPr marL="0" indent="0" algn="l" defTabSz="0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Animation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Wipe from left to right </a:t>
            </a:r>
            <a:b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 medium speed.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2528403" y="9149"/>
            <a:ext cx="2257175" cy="97406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  <a:endParaRPr lang="en-US" altLang="de-DE" sz="1500" b="1" u="none" noProof="0" dirty="0"/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u="sng" noProof="0" dirty="0"/>
              <a:t>TYPOGRAPHY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="1" noProof="0" dirty="0"/>
              <a:t>TDK Blue</a:t>
            </a:r>
            <a:br>
              <a:rPr lang="en-US" altLang="de-DE" sz="1500" b="1" noProof="0" dirty="0"/>
            </a:br>
            <a:r>
              <a:rPr lang="en-US" altLang="de-DE" sz="1500" b="0" baseline="0" noProof="0" dirty="0"/>
              <a:t>RGB 0/70/173.</a:t>
            </a:r>
          </a:p>
          <a:p>
            <a:pPr marL="122810" indent="-12281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/>
              <a:t>Font and font sizes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/>
              <a:t>Font color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/>
              <a:t>Headline Arial bold,</a:t>
            </a:r>
            <a:r>
              <a:rPr lang="en-US" altLang="de-DE" sz="1500" baseline="0" noProof="0" dirty="0"/>
              <a:t> </a:t>
            </a:r>
            <a:br>
              <a:rPr lang="en-US" altLang="de-DE" sz="1500" baseline="0" noProof="0" dirty="0"/>
            </a:br>
            <a:r>
              <a:rPr lang="en-US" altLang="de-DE" sz="1500" baseline="0" noProof="0" dirty="0"/>
              <a:t>26 point, black.</a:t>
            </a:r>
            <a:endParaRPr lang="en-US" altLang="de-DE" sz="1500" noProof="0" dirty="0"/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/>
              <a:t>Chart content</a:t>
            </a:r>
            <a:r>
              <a:rPr lang="en-US" altLang="de-DE" sz="1500" baseline="0" noProof="0" dirty="0"/>
              <a:t> </a:t>
            </a:r>
            <a:r>
              <a:rPr lang="en-US" altLang="de-DE" sz="1500" noProof="0" dirty="0"/>
              <a:t>Arial (Arial Narrow, if necessary), </a:t>
            </a:r>
            <a:br>
              <a:rPr lang="en-US" altLang="de-DE" sz="1500" noProof="0" dirty="0"/>
            </a:br>
            <a:r>
              <a:rPr lang="en-US" altLang="de-DE" sz="1500" noProof="0" dirty="0"/>
              <a:t>as a rule: 14 point,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/>
              <a:t>Captions Arial Narrow, </a:t>
            </a:r>
            <a:br>
              <a:rPr lang="en-US" altLang="de-DE" sz="1500" noProof="0" dirty="0"/>
            </a:br>
            <a:r>
              <a:rPr lang="en-US" altLang="de-DE" sz="1500" noProof="0" dirty="0"/>
              <a:t>as a rule: 12 point, black</a:t>
            </a:r>
            <a:r>
              <a:rPr lang="en-US" altLang="de-DE" sz="1500" baseline="0" noProof="0" dirty="0"/>
              <a:t>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/>
              <a:t>Not more than 3 point </a:t>
            </a:r>
            <a:br>
              <a:rPr lang="en-US" altLang="de-DE" sz="1500" baseline="0" noProof="0" dirty="0"/>
            </a:br>
            <a:r>
              <a:rPr lang="en-US" altLang="de-DE" sz="1500" baseline="0" noProof="0" dirty="0"/>
              <a:t>sizes in one chart.</a:t>
            </a:r>
            <a:r>
              <a:rPr lang="en-US" altLang="de-DE" sz="1500" noProof="0" dirty="0"/>
              <a:t> </a:t>
            </a:r>
          </a:p>
          <a:p>
            <a:pPr marL="0" indent="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/>
              <a:t>Enumerations</a:t>
            </a:r>
            <a:endParaRPr lang="en-US" altLang="de-DE" sz="1500" noProof="0" dirty="0"/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/>
              <a:t>First</a:t>
            </a:r>
            <a:r>
              <a:rPr lang="en-US" altLang="de-DE" sz="1500" baseline="0" noProof="0" dirty="0"/>
              <a:t> level </a:t>
            </a:r>
            <a:r>
              <a:rPr lang="en-US" altLang="de-DE" sz="1500" baseline="0" noProof="0" dirty="0">
                <a:solidFill>
                  <a:schemeClr val="accent6"/>
                </a:solidFill>
                <a:latin typeface="Arial"/>
                <a:cs typeface="Arial"/>
              </a:rPr>
              <a:t>●</a:t>
            </a:r>
            <a:r>
              <a:rPr lang="en-US" altLang="de-DE" sz="1500" baseline="0" noProof="0" dirty="0">
                <a:latin typeface="Arial"/>
                <a:cs typeface="Arial"/>
              </a:rPr>
              <a:t> (</a:t>
            </a:r>
            <a:r>
              <a:rPr lang="en-US" altLang="de-DE" sz="1500" i="1" baseline="0" noProof="0" dirty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>
                <a:latin typeface="Arial"/>
                <a:cs typeface="Arial"/>
              </a:rPr>
              <a:t>Black Circle</a:t>
            </a:r>
            <a:r>
              <a:rPr lang="en-US" altLang="de-DE" sz="1500" baseline="0" noProof="0" dirty="0">
                <a:latin typeface="Arial"/>
                <a:cs typeface="Arial"/>
              </a:rPr>
              <a:t>) orange RGB 247/150/70 or in the font color (black).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>
                <a:latin typeface="Arial"/>
                <a:cs typeface="Arial"/>
              </a:rPr>
              <a:t>Second level ¬ (</a:t>
            </a:r>
            <a:r>
              <a:rPr lang="en-US" altLang="de-DE" sz="1500" i="1" baseline="0" noProof="0" dirty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>
                <a:latin typeface="Arial"/>
                <a:cs typeface="Arial"/>
              </a:rPr>
              <a:t>Not Sign</a:t>
            </a:r>
            <a:r>
              <a:rPr lang="en-US" altLang="de-DE" sz="1500" baseline="0" noProof="0" dirty="0">
                <a:latin typeface="Arial"/>
                <a:cs typeface="Arial"/>
              </a:rPr>
              <a:t>) in black.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>
                <a:latin typeface="Arial"/>
                <a:cs typeface="Arial"/>
              </a:rPr>
              <a:t>Third level ○ (</a:t>
            </a:r>
            <a:r>
              <a:rPr lang="en-US" altLang="de-DE" sz="1500" i="1" baseline="0" noProof="0" dirty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>
                <a:latin typeface="Arial"/>
                <a:cs typeface="Arial"/>
              </a:rPr>
              <a:t>White Circle</a:t>
            </a:r>
            <a:r>
              <a:rPr lang="en-US" altLang="de-DE" sz="1500" baseline="0" noProof="0" dirty="0">
                <a:latin typeface="Arial"/>
                <a:cs typeface="Arial"/>
              </a:rPr>
              <a:t>) in black.</a:t>
            </a:r>
          </a:p>
          <a:p>
            <a:pPr marL="240084" marR="0" indent="-240084" algn="l" defTabSz="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●"/>
              <a:tabLst>
                <a:tab pos="0" algn="l"/>
              </a:tabLst>
              <a:defRPr/>
            </a:pPr>
            <a:r>
              <a:rPr lang="en-US" altLang="de-DE" sz="1500" noProof="0" dirty="0"/>
              <a:t>100% of the font size.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noProof="0" dirty="0"/>
              <a:t>Bottom line </a:t>
            </a:r>
            <a:r>
              <a:rPr lang="en-US" altLang="de-DE" sz="1500" b="0" noProof="0" dirty="0"/>
              <a:t>(Master)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/>
              <a:t>Don’t forget to fill in the presentation</a:t>
            </a:r>
            <a:r>
              <a:rPr lang="en-US" altLang="de-DE" sz="1500" baseline="0" noProof="0" dirty="0"/>
              <a:t> </a:t>
            </a:r>
            <a:r>
              <a:rPr lang="en-US" altLang="de-DE" sz="1500" noProof="0" dirty="0"/>
              <a:t>topic (left side) 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/>
              <a:t>and the editors</a:t>
            </a:r>
            <a:r>
              <a:rPr lang="en-US" altLang="de-DE" sz="1500" baseline="0" noProof="0" dirty="0"/>
              <a:t> notes (right side).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baseline="0" noProof="0" dirty="0"/>
              <a:t>Colors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baseline="0" noProof="0" dirty="0"/>
              <a:t>Use the predefined design colors.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12" name="Textplatzhalter 46"/>
          <p:cNvSpPr>
            <a:spLocks noGrp="1"/>
          </p:cNvSpPr>
          <p:nvPr>
            <p:ph type="body" sz="quarter" idx="11" hasCustomPrompt="1"/>
          </p:nvPr>
        </p:nvSpPr>
        <p:spPr>
          <a:xfrm>
            <a:off x="409576" y="3840807"/>
            <a:ext cx="11377613" cy="70293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2600" baseline="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7735169" y="5792619"/>
            <a:ext cx="4024312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>
                <a:solidFill>
                  <a:srgbClr val="000000"/>
                </a:solidFill>
              </a:rPr>
              <a:t>Department</a:t>
            </a:r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7736455" y="598521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>
                <a:solidFill>
                  <a:srgbClr val="000000"/>
                </a:solidFill>
              </a:rPr>
              <a:t>Location, Country</a:t>
            </a:r>
          </a:p>
        </p:txBody>
      </p:sp>
      <p:sp>
        <p:nvSpPr>
          <p:cNvPr id="15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7735039" y="617603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 baseline="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>
                <a:solidFill>
                  <a:srgbClr val="000000"/>
                </a:solidFill>
                <a:cs typeface="Arial" charset="0"/>
              </a:rPr>
              <a:t>Month</a:t>
            </a:r>
            <a:r>
              <a:rPr lang="en-US" altLang="de-DE" sz="1200" dirty="0">
                <a:solidFill>
                  <a:srgbClr val="000000"/>
                </a:solidFill>
              </a:rPr>
              <a:t> DD, YYYY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36" y="890423"/>
            <a:ext cx="5772950" cy="540000"/>
          </a:xfrm>
          <a:prstGeom prst="rect">
            <a:avLst/>
          </a:prstGeom>
        </p:spPr>
      </p:pic>
      <p:sp>
        <p:nvSpPr>
          <p:cNvPr id="19" name="Textfeld 15"/>
          <p:cNvSpPr txBox="1"/>
          <p:nvPr userDrawn="1"/>
        </p:nvSpPr>
        <p:spPr>
          <a:xfrm>
            <a:off x="7783394" y="5229994"/>
            <a:ext cx="3999974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buClr>
                <a:schemeClr val="accent6"/>
              </a:buClr>
              <a:buSzPct val="100000"/>
              <a:buFont typeface="Arial" panose="020B0604020202020204" pitchFamily="34" charset="0"/>
              <a:buNone/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TDK-Micronas GmbH</a:t>
            </a:r>
          </a:p>
        </p:txBody>
      </p:sp>
      <p:sp>
        <p:nvSpPr>
          <p:cNvPr id="20" name="Textfeld 15"/>
          <p:cNvSpPr txBox="1"/>
          <p:nvPr userDrawn="1"/>
        </p:nvSpPr>
        <p:spPr>
          <a:xfrm>
            <a:off x="7783394" y="5467549"/>
            <a:ext cx="3999974" cy="1751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>
                <a:solidFill>
                  <a:srgbClr val="000000"/>
                </a:solidFill>
                <a:cs typeface="Arial" charset="0"/>
              </a:rPr>
              <a:t> Magnetic Sensors </a:t>
            </a:r>
            <a:r>
              <a:rPr lang="en-US" altLang="de-DE" sz="1200" dirty="0">
                <a:solidFill>
                  <a:srgbClr val="000000"/>
                </a:solidFill>
              </a:rPr>
              <a:t>Business Group</a:t>
            </a:r>
          </a:p>
        </p:txBody>
      </p:sp>
    </p:spTree>
    <p:extLst>
      <p:ext uri="{BB962C8B-B14F-4D97-AF65-F5344CB8AC3E}">
        <p14:creationId xmlns:p14="http://schemas.microsoft.com/office/powerpoint/2010/main" val="206793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76644" cy="504011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Headline 2 (additional in case of second line)</a:t>
            </a:r>
            <a:br>
              <a:rPr lang="en-US" dirty="0"/>
            </a:br>
            <a:r>
              <a:rPr lang="en-US" dirty="0"/>
              <a:t>Headline 1 (in case of one line only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1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66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85550" cy="504031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related</a:t>
            </a:r>
            <a:endParaRPr lang="en-US" dirty="0"/>
          </a:p>
        </p:txBody>
      </p:sp>
      <p:sp>
        <p:nvSpPr>
          <p:cNvPr id="1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pic>
        <p:nvPicPr>
          <p:cNvPr id="7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62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b"/>
          <a:lstStyle>
            <a:lvl1pPr>
              <a:defRPr/>
            </a:lvl1pPr>
          </a:lstStyle>
          <a:p>
            <a:r>
              <a:rPr lang="de-DE" dirty="0" err="1"/>
              <a:t>Only</a:t>
            </a:r>
            <a:r>
              <a:rPr lang="de-DE" dirty="0"/>
              <a:t> Title</a:t>
            </a:r>
            <a:endParaRPr lang="en-US" dirty="0"/>
          </a:p>
        </p:txBody>
      </p:sp>
      <p:sp>
        <p:nvSpPr>
          <p:cNvPr id="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t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Only</a:t>
            </a:r>
            <a:r>
              <a:rPr lang="de-DE" dirty="0"/>
              <a:t> Title</a:t>
            </a:r>
            <a:br>
              <a:rPr lang="de-DE" dirty="0"/>
            </a:b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related</a:t>
            </a:r>
            <a:endParaRPr lang="en-US" dirty="0"/>
          </a:p>
        </p:txBody>
      </p:sp>
      <p:pic>
        <p:nvPicPr>
          <p:cNvPr id="3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7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auto">
          <a:xfrm>
            <a:off x="409579" y="6048309"/>
            <a:ext cx="11377612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de-DE" sz="1900" b="1" dirty="0"/>
              <a:t>www.micronas.tdk.com</a:t>
            </a:r>
            <a:endParaRPr lang="en-US" altLang="de-DE" sz="1900" b="1" dirty="0">
              <a:sym typeface="Symbol" pitchFamily="18" charset="2"/>
            </a:endParaRPr>
          </a:p>
        </p:txBody>
      </p:sp>
      <p:pic>
        <p:nvPicPr>
          <p:cNvPr id="4" name="Picture 7" descr="TDK CI Mark_blue_RGB_highre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304" y="2880667"/>
            <a:ext cx="2680247" cy="6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043" y="208333"/>
            <a:ext cx="7698033" cy="792605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Headline 2 (additional in case of second line)</a:t>
            </a:r>
            <a:br>
              <a:rPr lang="en-US" dirty="0"/>
            </a:br>
            <a:r>
              <a:rPr lang="en-US" dirty="0"/>
              <a:t>Headline 1 (in case of one line only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7203" y="1269453"/>
            <a:ext cx="11351540" cy="505483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ext Box 272"/>
          <p:cNvSpPr txBox="1">
            <a:spLocks noChangeArrowheads="1"/>
          </p:cNvSpPr>
          <p:nvPr userDrawn="1"/>
        </p:nvSpPr>
        <p:spPr bwMode="auto">
          <a:xfrm>
            <a:off x="11643945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2" name="Text Box 284"/>
          <p:cNvSpPr txBox="1">
            <a:spLocks noChangeArrowheads="1"/>
          </p:cNvSpPr>
          <p:nvPr userDrawn="1"/>
        </p:nvSpPr>
        <p:spPr bwMode="auto">
          <a:xfrm>
            <a:off x="260449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3" name="Text Box 285"/>
          <p:cNvSpPr txBox="1">
            <a:spLocks noChangeArrowheads="1"/>
          </p:cNvSpPr>
          <p:nvPr userDrawn="1"/>
        </p:nvSpPr>
        <p:spPr bwMode="auto">
          <a:xfrm>
            <a:off x="5995362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4" name="Text Box 286"/>
          <p:cNvSpPr txBox="1">
            <a:spLocks noChangeArrowheads="1"/>
          </p:cNvSpPr>
          <p:nvPr userDrawn="1"/>
        </p:nvSpPr>
        <p:spPr bwMode="auto">
          <a:xfrm>
            <a:off x="12275436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5" name="Text Box 291"/>
          <p:cNvSpPr txBox="1">
            <a:spLocks noChangeArrowheads="1"/>
          </p:cNvSpPr>
          <p:nvPr userDrawn="1"/>
        </p:nvSpPr>
        <p:spPr bwMode="auto">
          <a:xfrm>
            <a:off x="12218478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16" name="Text Box 280"/>
          <p:cNvSpPr txBox="1">
            <a:spLocks noChangeArrowheads="1"/>
          </p:cNvSpPr>
          <p:nvPr userDrawn="1"/>
        </p:nvSpPr>
        <p:spPr bwMode="auto">
          <a:xfrm>
            <a:off x="12218478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7" name="Text Box 278"/>
          <p:cNvSpPr txBox="1">
            <a:spLocks noChangeArrowheads="1"/>
          </p:cNvSpPr>
          <p:nvPr userDrawn="1"/>
        </p:nvSpPr>
        <p:spPr bwMode="auto">
          <a:xfrm>
            <a:off x="5995362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8" name="Text Box 279"/>
          <p:cNvSpPr txBox="1">
            <a:spLocks noChangeArrowheads="1"/>
          </p:cNvSpPr>
          <p:nvPr userDrawn="1"/>
        </p:nvSpPr>
        <p:spPr bwMode="auto">
          <a:xfrm>
            <a:off x="260449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9" name="Text Box 281"/>
          <p:cNvSpPr txBox="1">
            <a:spLocks noChangeArrowheads="1"/>
          </p:cNvSpPr>
          <p:nvPr userDrawn="1"/>
        </p:nvSpPr>
        <p:spPr bwMode="auto">
          <a:xfrm>
            <a:off x="11643945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20" name="Text Box 286"/>
          <p:cNvSpPr txBox="1">
            <a:spLocks noChangeArrowheads="1"/>
          </p:cNvSpPr>
          <p:nvPr userDrawn="1"/>
        </p:nvSpPr>
        <p:spPr bwMode="auto">
          <a:xfrm>
            <a:off x="-258744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1" name="Text Box 291"/>
          <p:cNvSpPr txBox="1">
            <a:spLocks noChangeArrowheads="1"/>
          </p:cNvSpPr>
          <p:nvPr userDrawn="1"/>
        </p:nvSpPr>
        <p:spPr bwMode="auto">
          <a:xfrm>
            <a:off x="-315702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22" name="Text Box 280"/>
          <p:cNvSpPr txBox="1">
            <a:spLocks noChangeArrowheads="1"/>
          </p:cNvSpPr>
          <p:nvPr userDrawn="1"/>
        </p:nvSpPr>
        <p:spPr bwMode="auto">
          <a:xfrm>
            <a:off x="-315702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3" name="Text Box 285"/>
          <p:cNvSpPr txBox="1">
            <a:spLocks noChangeArrowheads="1"/>
          </p:cNvSpPr>
          <p:nvPr userDrawn="1"/>
        </p:nvSpPr>
        <p:spPr bwMode="auto">
          <a:xfrm>
            <a:off x="7991801" y="-228336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>
                <a:solidFill>
                  <a:schemeClr val="bg1"/>
                </a:solidFill>
              </a:rPr>
              <a:t>5,60</a:t>
            </a:r>
          </a:p>
        </p:txBody>
      </p:sp>
      <p:sp>
        <p:nvSpPr>
          <p:cNvPr id="30" name="Text Box 244"/>
          <p:cNvSpPr txBox="1">
            <a:spLocks noChangeArrowheads="1"/>
          </p:cNvSpPr>
          <p:nvPr userDrawn="1"/>
        </p:nvSpPr>
        <p:spPr bwMode="auto">
          <a:xfrm>
            <a:off x="417201" y="6528483"/>
            <a:ext cx="8408985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defRPr/>
            </a:pPr>
            <a:r>
              <a:rPr lang="en-US" altLang="de-DE" sz="1300" b="1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Embedded World 2022</a:t>
            </a:r>
            <a:endParaRPr lang="en-US" altLang="de-DE" sz="1300" b="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sp>
        <p:nvSpPr>
          <p:cNvPr id="32" name="Text Box 304"/>
          <p:cNvSpPr txBox="1">
            <a:spLocks noChangeArrowheads="1"/>
          </p:cNvSpPr>
          <p:nvPr userDrawn="1"/>
        </p:nvSpPr>
        <p:spPr bwMode="auto">
          <a:xfrm>
            <a:off x="8826191" y="6460042"/>
            <a:ext cx="29610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="0" baseline="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en-US" altLang="de-DE" sz="1100" b="1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TDK Corp. 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 2022</a:t>
            </a:r>
            <a:endParaRPr lang="en-US" altLang="de-DE" sz="1100" baseline="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aseline="0" noProof="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ICsense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06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/22 </a:t>
            </a:r>
            <a:r>
              <a:rPr lang="en-US" altLang="de-DE" sz="1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kern="12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</a:t>
            </a:r>
            <a:fld id="{CC0C4A1D-6455-4829-8626-A0F8587C9CE2}" type="slidenum">
              <a:rPr lang="en-US" altLang="de-DE" sz="1100" baseline="0" noProof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 eaLnBrk="1" hangingPunct="1">
                <a:lnSpc>
                  <a:spcPct val="100000"/>
                </a:lnSpc>
                <a:defRPr/>
              </a:pPr>
              <a:t>‹Nr.›</a:t>
            </a:fld>
            <a:endParaRPr lang="en-US" altLang="de-DE" sz="1100" baseline="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255" y="313009"/>
            <a:ext cx="3001934" cy="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5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defTabSz="1219627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43503" indent="-243503" algn="l" defTabSz="1219627" rtl="0" eaLnBrk="1" latinLnBrk="0" hangingPunct="1">
        <a:spcBef>
          <a:spcPts val="0"/>
        </a:spcBef>
        <a:buClr>
          <a:schemeClr val="accent6"/>
        </a:buClr>
        <a:buFont typeface="Arial" panose="020B0604020202020204" pitchFamily="34" charset="0"/>
        <a:buChar char="●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8534" indent="-224445" algn="l" defTabSz="1219627" rtl="0" eaLnBrk="1" latinLnBrk="0" hangingPunct="1">
        <a:spcBef>
          <a:spcPts val="0"/>
        </a:spcBef>
        <a:buFont typeface="Arial" panose="020B0604020202020204" pitchFamily="34" charset="0"/>
        <a:buChar char="¬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22037" indent="-213859" algn="l" defTabSz="1219627" rtl="0" eaLnBrk="1" latinLnBrk="0" hangingPunct="1">
        <a:spcBef>
          <a:spcPts val="0"/>
        </a:spcBef>
        <a:buFont typeface="Courier New" panose="02070309020205020404" pitchFamily="49" charset="0"/>
        <a:buChar char="o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434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16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973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78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60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414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81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62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4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25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06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8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694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0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platzhalter 1">
            <a:extLst>
              <a:ext uri="{FF2B5EF4-FFF2-40B4-BE49-F238E27FC236}">
                <a16:creationId xmlns:a16="http://schemas.microsoft.com/office/drawing/2014/main" id="{1DE3A181-3E9E-ED21-09E7-EC91D9B3EE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625" y="1846263"/>
            <a:ext cx="5183188" cy="504031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de-DE"/>
              <a:t>ICsense, a wholly-owned subsidiary of TDK-Micronas, is Europe’s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de-DE"/>
              <a:t>premier IC design company. ICsense’s core business is ASIC development and supply, and custom IC design services. ICsense has the largest fab-independent European design group with worldclass expertise in analog, digital, mixed-signal and high-voltage IC design. The company develops and supplies customer-</a:t>
            </a:r>
            <a:r>
              <a:rPr lang="de-DE" altLang="de-DE"/>
              <a:t>exclusive </a:t>
            </a:r>
            <a:r>
              <a:rPr lang="en-US" altLang="de-DE"/>
              <a:t>ASIC solutions for the automotive, medical, industrial and consumer market compliant with ISO 9001, ISO 13485, and IEC 61508 - ISO 26262.</a:t>
            </a:r>
            <a:endParaRPr lang="de-DE" altLang="de-DE"/>
          </a:p>
        </p:txBody>
      </p:sp>
      <p:sp>
        <p:nvSpPr>
          <p:cNvPr id="67587" name="Titel 2">
            <a:extLst>
              <a:ext uri="{FF2B5EF4-FFF2-40B4-BE49-F238E27FC236}">
                <a16:creationId xmlns:a16="http://schemas.microsoft.com/office/drawing/2014/main" id="{FE2EA4A7-1D8E-FF8A-CEEC-1FFDC31CF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de-DE"/>
              <a:t>ICsense – Reduce Cost and Space with ASICs</a:t>
            </a:r>
            <a:br>
              <a:rPr lang="en-AU" altLang="de-DE"/>
            </a:br>
            <a:r>
              <a:rPr lang="en-AU" altLang="de-DE" sz="1400" b="0"/>
              <a:t>(Application Specific ICs)</a:t>
            </a:r>
          </a:p>
        </p:txBody>
      </p:sp>
      <p:sp>
        <p:nvSpPr>
          <p:cNvPr id="67588" name="Textfeld 3">
            <a:extLst>
              <a:ext uri="{FF2B5EF4-FFF2-40B4-BE49-F238E27FC236}">
                <a16:creationId xmlns:a16="http://schemas.microsoft.com/office/drawing/2014/main" id="{87FA7CCD-7088-EFCF-7FF8-7E56C0E28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975" y="1766888"/>
            <a:ext cx="45370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rgbClr val="E87800"/>
              </a:buClr>
              <a:buFont typeface="Arial" panose="020B0604020202020204" pitchFamily="34" charset="0"/>
              <a:buChar char="●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¬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de-DE" sz="1800"/>
              <a:t>Why integrate your existing electronic circuits into a single ASIC ?</a:t>
            </a:r>
          </a:p>
          <a:p>
            <a:pPr eaLnBrk="1" hangingPunct="1">
              <a:buClrTx/>
              <a:buFontTx/>
              <a:buNone/>
            </a:pPr>
            <a:endParaRPr lang="en-US" altLang="de-DE" sz="1400">
              <a:latin typeface="Calibri" panose="020F050202020403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en-US" altLang="de-DE" sz="1400">
              <a:latin typeface="Calibri" panose="020F050202020403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67589" name="Textplatzhalter 1">
            <a:extLst>
              <a:ext uri="{FF2B5EF4-FFF2-40B4-BE49-F238E27FC236}">
                <a16:creationId xmlns:a16="http://schemas.microsoft.com/office/drawing/2014/main" id="{685E895D-F47B-27CE-885B-CA1501BC100C}"/>
              </a:ext>
            </a:extLst>
          </p:cNvPr>
          <p:cNvSpPr txBox="1">
            <a:spLocks/>
          </p:cNvSpPr>
          <p:nvPr/>
        </p:nvSpPr>
        <p:spPr bwMode="auto">
          <a:xfrm>
            <a:off x="6604000" y="2422525"/>
            <a:ext cx="345598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42888" indent="-242888">
              <a:buClr>
                <a:srgbClr val="E87800"/>
              </a:buClr>
              <a:buFont typeface="Arial" panose="020B0604020202020204" pitchFamily="34" charset="0"/>
              <a:buChar char="●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77838" indent="-223838">
              <a:buFont typeface="Arial" panose="020B0604020202020204" pitchFamily="34" charset="0"/>
              <a:buChar char="¬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20725" indent="-212725">
              <a:buFont typeface="Courier New" panose="02070309020205020404" pitchFamily="49" charset="0"/>
              <a:buChar char="o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600" indent="-304800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743200" indent="-304800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200400" indent="-3048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657600" indent="-3048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114800" indent="-3048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4572000" indent="-3048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400"/>
              <a:t>Reduce BOM (Bill-of-Material) costs</a:t>
            </a:r>
          </a:p>
          <a:p>
            <a:pPr eaLnBrk="1" hangingPunct="1"/>
            <a:r>
              <a:rPr lang="en-US" altLang="de-DE" sz="1400"/>
              <a:t>Reduce size and weight</a:t>
            </a:r>
          </a:p>
          <a:p>
            <a:pPr eaLnBrk="1" hangingPunct="1"/>
            <a:r>
              <a:rPr lang="en-US" altLang="de-DE" sz="1400"/>
              <a:t>Reduce power consumption</a:t>
            </a:r>
          </a:p>
          <a:p>
            <a:pPr eaLnBrk="1" hangingPunct="1"/>
            <a:r>
              <a:rPr lang="en-US" altLang="de-DE" sz="1400"/>
              <a:t>Increase reliability and performance</a:t>
            </a:r>
          </a:p>
          <a:p>
            <a:pPr eaLnBrk="1" hangingPunct="1"/>
            <a:r>
              <a:rPr lang="en-US" altLang="de-DE" sz="1400"/>
              <a:t>Reduce test and assembly costs</a:t>
            </a:r>
          </a:p>
          <a:p>
            <a:pPr eaLnBrk="1" hangingPunct="1"/>
            <a:r>
              <a:rPr lang="en-US" altLang="de-DE" sz="1400"/>
              <a:t>Protect your IP</a:t>
            </a:r>
          </a:p>
          <a:p>
            <a:pPr eaLnBrk="1" hangingPunct="1"/>
            <a:endParaRPr lang="de-DE" altLang="de-DE" sz="1400"/>
          </a:p>
        </p:txBody>
      </p:sp>
      <p:pic>
        <p:nvPicPr>
          <p:cNvPr id="67590" name="Grafik 4">
            <a:extLst>
              <a:ext uri="{FF2B5EF4-FFF2-40B4-BE49-F238E27FC236}">
                <a16:creationId xmlns:a16="http://schemas.microsoft.com/office/drawing/2014/main" id="{ECE1786B-AAFD-8790-01DC-E14AACEB2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088" y="2197100"/>
            <a:ext cx="187642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1" name="Grafik 6">
            <a:extLst>
              <a:ext uri="{FF2B5EF4-FFF2-40B4-BE49-F238E27FC236}">
                <a16:creationId xmlns:a16="http://schemas.microsoft.com/office/drawing/2014/main" id="{1327A239-5232-00FA-9A5C-02129726B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3824288"/>
            <a:ext cx="7694613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Grafik 7">
            <a:extLst>
              <a:ext uri="{FF2B5EF4-FFF2-40B4-BE49-F238E27FC236}">
                <a16:creationId xmlns:a16="http://schemas.microsoft.com/office/drawing/2014/main" id="{46206187-2C05-62E7-6257-1B140FA5A7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288" y="1020763"/>
            <a:ext cx="205581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3" name="Textfeld 8">
            <a:extLst>
              <a:ext uri="{FF2B5EF4-FFF2-40B4-BE49-F238E27FC236}">
                <a16:creationId xmlns:a16="http://schemas.microsoft.com/office/drawing/2014/main" id="{3F16AB15-CFF5-A01E-9FD8-818DCE947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1425" y="5073650"/>
            <a:ext cx="18716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rgbClr val="E87800"/>
              </a:buClr>
              <a:buFont typeface="Arial" panose="020B0604020202020204" pitchFamily="34" charset="0"/>
              <a:buChar char="●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¬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200" b="1">
                <a:latin typeface="Calibri" panose="020F0502020204030204" pitchFamily="34" charset="0"/>
              </a:rPr>
              <a:t>ICsense NV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>
                <a:latin typeface="Calibri" panose="020F0502020204030204" pitchFamily="34" charset="0"/>
              </a:rPr>
              <a:t>Gaston Geenslaan 14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>
                <a:latin typeface="Calibri" panose="020F0502020204030204" pitchFamily="34" charset="0"/>
              </a:rPr>
              <a:t>3001 Leuven, Belgium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>
                <a:latin typeface="Calibri" panose="020F0502020204030204" pitchFamily="34" charset="0"/>
              </a:rPr>
              <a:t>Phone +32 16 58 97 00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>
                <a:latin typeface="Calibri" panose="020F0502020204030204" pitchFamily="34" charset="0"/>
              </a:rPr>
              <a:t>info@icsense.com</a:t>
            </a:r>
          </a:p>
        </p:txBody>
      </p:sp>
      <p:sp>
        <p:nvSpPr>
          <p:cNvPr id="67594" name="Textfeld 3">
            <a:extLst>
              <a:ext uri="{FF2B5EF4-FFF2-40B4-BE49-F238E27FC236}">
                <a16:creationId xmlns:a16="http://schemas.microsoft.com/office/drawing/2014/main" id="{3089BF44-1566-37CF-9DED-BE6568C6D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1036638"/>
            <a:ext cx="885666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rgbClr val="E87800"/>
              </a:buClr>
              <a:buFont typeface="Arial" panose="020B0604020202020204" pitchFamily="34" charset="0"/>
              <a:buChar char="●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¬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1219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de-DE" sz="1800"/>
              <a:t>ICsense is an independent design house able to provide complete product solutions based on MNS production know-how</a:t>
            </a:r>
          </a:p>
          <a:p>
            <a:pPr eaLnBrk="1" hangingPunct="1">
              <a:buClrTx/>
              <a:buFontTx/>
              <a:buNone/>
            </a:pPr>
            <a:endParaRPr lang="en-US" altLang="de-DE" sz="1400">
              <a:latin typeface="Calibri" panose="020F050202020403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en-US" altLang="de-DE" sz="1400">
              <a:latin typeface="Calibri" panose="020F050202020403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TDK CI 2016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46AD"/>
      </a:accent1>
      <a:accent2>
        <a:srgbClr val="334069"/>
      </a:accent2>
      <a:accent3>
        <a:srgbClr val="9AAFCB"/>
      </a:accent3>
      <a:accent4>
        <a:srgbClr val="A8DDE3"/>
      </a:accent4>
      <a:accent5>
        <a:srgbClr val="F4D35C"/>
      </a:accent5>
      <a:accent6>
        <a:srgbClr val="E8780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7C3177C7-2D03-4CA9-8B52-0E211C6A8198}" vid="{0550F13E-DEEC-4DF0-9A0A-C20B9BC8A4F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E_unclassified_TDK-Micronas_2019</Template>
  <TotalTime>0</TotalTime>
  <Words>174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Benutzerdefiniertes Design</vt:lpstr>
      <vt:lpstr>ICsense – Reduce Cost and Space with ASICs (Application Specific ICs)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ICsense – Reduce Cost and Space with ASICs (Application Specific ICs)</dc:title>
  <dc:creator>Julia Andris</dc:creator>
  <cp:lastModifiedBy>Julia Andris</cp:lastModifiedBy>
  <cp:revision>1</cp:revision>
  <dcterms:created xsi:type="dcterms:W3CDTF">2022-06-10T10:03:57Z</dcterms:created>
  <dcterms:modified xsi:type="dcterms:W3CDTF">2022-06-10T10:05:37Z</dcterms:modified>
</cp:coreProperties>
</file>